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2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5143500" type="screen16x9"/>
  <p:notesSz cx="6858000" cy="9144000"/>
  <p:embeddedFontLst>
    <p:embeddedFont>
      <p:font typeface="Roboto Slab" panose="020B0604020202020204" charset="0"/>
      <p:regular r:id="rId30"/>
      <p:bold r:id="rId31"/>
    </p:embeddedFont>
    <p:embeddedFont>
      <p:font typeface="Roboto" panose="020B0604020202020204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5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4.fntdata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3.fntdata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font" Target="fonts/font1.fntdata"/><Relationship Id="rId35" Type="http://schemas.openxmlformats.org/officeDocument/2006/relationships/font" Target="fonts/font6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on Spring" userId="33db84ef21aabe39" providerId="LiveId" clId="{7CED346E-5C86-4397-90ED-64A453F194B4}"/>
    <pc:docChg chg="custSel addSld delSld modSld">
      <pc:chgData name="Sharon Spring" userId="33db84ef21aabe39" providerId="LiveId" clId="{7CED346E-5C86-4397-90ED-64A453F194B4}" dt="2017-11-05T15:36:23.656" v="1433" actId="6549"/>
      <pc:docMkLst>
        <pc:docMk/>
      </pc:docMkLst>
      <pc:sldChg chg="modSp">
        <pc:chgData name="Sharon Spring" userId="33db84ef21aabe39" providerId="LiveId" clId="{7CED346E-5C86-4397-90ED-64A453F194B4}" dt="2017-11-05T15:28:39.375" v="1264" actId="20577"/>
        <pc:sldMkLst>
          <pc:docMk/>
          <pc:sldMk cId="0" sldId="259"/>
        </pc:sldMkLst>
        <pc:spChg chg="mod">
          <ac:chgData name="Sharon Spring" userId="33db84ef21aabe39" providerId="LiveId" clId="{7CED346E-5C86-4397-90ED-64A453F194B4}" dt="2017-11-05T15:28:36.558" v="1263" actId="20577"/>
          <ac:spMkLst>
            <pc:docMk/>
            <pc:sldMk cId="0" sldId="259"/>
            <ac:spMk id="137" creationId="{00000000-0000-0000-0000-000000000000}"/>
          </ac:spMkLst>
        </pc:spChg>
        <pc:spChg chg="mod">
          <ac:chgData name="Sharon Spring" userId="33db84ef21aabe39" providerId="LiveId" clId="{7CED346E-5C86-4397-90ED-64A453F194B4}" dt="2017-11-05T15:28:39.375" v="1264" actId="20577"/>
          <ac:spMkLst>
            <pc:docMk/>
            <pc:sldMk cId="0" sldId="259"/>
            <ac:spMk id="138" creationId="{00000000-0000-0000-0000-000000000000}"/>
          </ac:spMkLst>
        </pc:spChg>
      </pc:sldChg>
      <pc:sldChg chg="modSp">
        <pc:chgData name="Sharon Spring" userId="33db84ef21aabe39" providerId="LiveId" clId="{7CED346E-5C86-4397-90ED-64A453F194B4}" dt="2017-11-05T15:30:03.346" v="1266" actId="20577"/>
        <pc:sldMkLst>
          <pc:docMk/>
          <pc:sldMk cId="0" sldId="263"/>
        </pc:sldMkLst>
        <pc:spChg chg="mod">
          <ac:chgData name="Sharon Spring" userId="33db84ef21aabe39" providerId="LiveId" clId="{7CED346E-5C86-4397-90ED-64A453F194B4}" dt="2017-11-05T15:30:03.346" v="1266" actId="20577"/>
          <ac:spMkLst>
            <pc:docMk/>
            <pc:sldMk cId="0" sldId="263"/>
            <ac:spMk id="162" creationId="{00000000-0000-0000-0000-000000000000}"/>
          </ac:spMkLst>
        </pc:spChg>
      </pc:sldChg>
      <pc:sldChg chg="modSp">
        <pc:chgData name="Sharon Spring" userId="33db84ef21aabe39" providerId="LiveId" clId="{7CED346E-5C86-4397-90ED-64A453F194B4}" dt="2017-11-03T18:42:08.592" v="1084" actId="20577"/>
        <pc:sldMkLst>
          <pc:docMk/>
          <pc:sldMk cId="0" sldId="264"/>
        </pc:sldMkLst>
        <pc:spChg chg="mod">
          <ac:chgData name="Sharon Spring" userId="33db84ef21aabe39" providerId="LiveId" clId="{7CED346E-5C86-4397-90ED-64A453F194B4}" dt="2017-11-03T18:42:08.592" v="1084" actId="20577"/>
          <ac:spMkLst>
            <pc:docMk/>
            <pc:sldMk cId="0" sldId="264"/>
            <ac:spMk id="168" creationId="{00000000-0000-0000-0000-000000000000}"/>
          </ac:spMkLst>
        </pc:spChg>
      </pc:sldChg>
      <pc:sldChg chg="modSp">
        <pc:chgData name="Sharon Spring" userId="33db84ef21aabe39" providerId="LiveId" clId="{7CED346E-5C86-4397-90ED-64A453F194B4}" dt="2017-11-03T18:42:36.231" v="1089" actId="20577"/>
        <pc:sldMkLst>
          <pc:docMk/>
          <pc:sldMk cId="0" sldId="265"/>
        </pc:sldMkLst>
        <pc:spChg chg="mod">
          <ac:chgData name="Sharon Spring" userId="33db84ef21aabe39" providerId="LiveId" clId="{7CED346E-5C86-4397-90ED-64A453F194B4}" dt="2017-11-03T18:42:36.231" v="1089" actId="20577"/>
          <ac:spMkLst>
            <pc:docMk/>
            <pc:sldMk cId="0" sldId="265"/>
            <ac:spMk id="174" creationId="{00000000-0000-0000-0000-000000000000}"/>
          </ac:spMkLst>
        </pc:spChg>
      </pc:sldChg>
      <pc:sldChg chg="modSp">
        <pc:chgData name="Sharon Spring" userId="33db84ef21aabe39" providerId="LiveId" clId="{7CED346E-5C86-4397-90ED-64A453F194B4}" dt="2017-11-05T15:31:34.056" v="1271" actId="14100"/>
        <pc:sldMkLst>
          <pc:docMk/>
          <pc:sldMk cId="0" sldId="270"/>
        </pc:sldMkLst>
        <pc:spChg chg="mod">
          <ac:chgData name="Sharon Spring" userId="33db84ef21aabe39" providerId="LiveId" clId="{7CED346E-5C86-4397-90ED-64A453F194B4}" dt="2017-11-05T15:31:34.056" v="1271" actId="14100"/>
          <ac:spMkLst>
            <pc:docMk/>
            <pc:sldMk cId="0" sldId="270"/>
            <ac:spMk id="202" creationId="{00000000-0000-0000-0000-000000000000}"/>
          </ac:spMkLst>
        </pc:spChg>
      </pc:sldChg>
      <pc:sldChg chg="modSp">
        <pc:chgData name="Sharon Spring" userId="33db84ef21aabe39" providerId="LiveId" clId="{7CED346E-5C86-4397-90ED-64A453F194B4}" dt="2017-11-05T15:35:29.126" v="1427" actId="20577"/>
        <pc:sldMkLst>
          <pc:docMk/>
          <pc:sldMk cId="0" sldId="272"/>
        </pc:sldMkLst>
        <pc:spChg chg="mod">
          <ac:chgData name="Sharon Spring" userId="33db84ef21aabe39" providerId="LiveId" clId="{7CED346E-5C86-4397-90ED-64A453F194B4}" dt="2017-11-05T15:35:29.126" v="1427" actId="20577"/>
          <ac:spMkLst>
            <pc:docMk/>
            <pc:sldMk cId="0" sldId="272"/>
            <ac:spMk id="215" creationId="{00000000-0000-0000-0000-000000000000}"/>
          </ac:spMkLst>
        </pc:spChg>
      </pc:sldChg>
      <pc:sldChg chg="modSp">
        <pc:chgData name="Sharon Spring" userId="33db84ef21aabe39" providerId="LiveId" clId="{7CED346E-5C86-4397-90ED-64A453F194B4}" dt="2017-11-05T15:36:02.018" v="1429" actId="255"/>
        <pc:sldMkLst>
          <pc:docMk/>
          <pc:sldMk cId="0" sldId="273"/>
        </pc:sldMkLst>
        <pc:spChg chg="mod">
          <ac:chgData name="Sharon Spring" userId="33db84ef21aabe39" providerId="LiveId" clId="{7CED346E-5C86-4397-90ED-64A453F194B4}" dt="2017-11-05T15:35:55.250" v="1428" actId="255"/>
          <ac:spMkLst>
            <pc:docMk/>
            <pc:sldMk cId="0" sldId="273"/>
            <ac:spMk id="221" creationId="{00000000-0000-0000-0000-000000000000}"/>
          </ac:spMkLst>
        </pc:spChg>
        <pc:spChg chg="mod">
          <ac:chgData name="Sharon Spring" userId="33db84ef21aabe39" providerId="LiveId" clId="{7CED346E-5C86-4397-90ED-64A453F194B4}" dt="2017-11-05T15:36:02.018" v="1429" actId="255"/>
          <ac:spMkLst>
            <pc:docMk/>
            <pc:sldMk cId="0" sldId="273"/>
            <ac:spMk id="222" creationId="{00000000-0000-0000-0000-000000000000}"/>
          </ac:spMkLst>
        </pc:spChg>
      </pc:sldChg>
      <pc:sldChg chg="modSp">
        <pc:chgData name="Sharon Spring" userId="33db84ef21aabe39" providerId="LiveId" clId="{7CED346E-5C86-4397-90ED-64A453F194B4}" dt="2017-11-03T18:40:43.455" v="1073" actId="20577"/>
        <pc:sldMkLst>
          <pc:docMk/>
          <pc:sldMk cId="0" sldId="274"/>
        </pc:sldMkLst>
        <pc:spChg chg="mod">
          <ac:chgData name="Sharon Spring" userId="33db84ef21aabe39" providerId="LiveId" clId="{7CED346E-5C86-4397-90ED-64A453F194B4}" dt="2017-11-03T18:40:43.455" v="1073" actId="20577"/>
          <ac:spMkLst>
            <pc:docMk/>
            <pc:sldMk cId="0" sldId="274"/>
            <ac:spMk id="228" creationId="{00000000-0000-0000-0000-000000000000}"/>
          </ac:spMkLst>
        </pc:spChg>
      </pc:sldChg>
      <pc:sldChg chg="modSp">
        <pc:chgData name="Sharon Spring" userId="33db84ef21aabe39" providerId="LiveId" clId="{7CED346E-5C86-4397-90ED-64A453F194B4}" dt="2017-11-03T18:37:16.948" v="976" actId="313"/>
        <pc:sldMkLst>
          <pc:docMk/>
          <pc:sldMk cId="0" sldId="276"/>
        </pc:sldMkLst>
        <pc:spChg chg="mod">
          <ac:chgData name="Sharon Spring" userId="33db84ef21aabe39" providerId="LiveId" clId="{7CED346E-5C86-4397-90ED-64A453F194B4}" dt="2017-11-03T18:37:16.948" v="976" actId="313"/>
          <ac:spMkLst>
            <pc:docMk/>
            <pc:sldMk cId="0" sldId="276"/>
            <ac:spMk id="240" creationId="{00000000-0000-0000-0000-000000000000}"/>
          </ac:spMkLst>
        </pc:spChg>
      </pc:sldChg>
      <pc:sldChg chg="modSp">
        <pc:chgData name="Sharon Spring" userId="33db84ef21aabe39" providerId="LiveId" clId="{7CED346E-5C86-4397-90ED-64A453F194B4}" dt="2017-11-05T15:36:23.656" v="1433" actId="6549"/>
        <pc:sldMkLst>
          <pc:docMk/>
          <pc:sldMk cId="0" sldId="277"/>
        </pc:sldMkLst>
        <pc:spChg chg="mod">
          <ac:chgData name="Sharon Spring" userId="33db84ef21aabe39" providerId="LiveId" clId="{7CED346E-5C86-4397-90ED-64A453F194B4}" dt="2017-11-05T15:36:23.656" v="1433" actId="6549"/>
          <ac:spMkLst>
            <pc:docMk/>
            <pc:sldMk cId="0" sldId="277"/>
            <ac:spMk id="246" creationId="{00000000-0000-0000-0000-000000000000}"/>
          </ac:spMkLst>
        </pc:spChg>
      </pc:sldChg>
      <pc:sldChg chg="add del">
        <pc:chgData name="Sharon Spring" userId="33db84ef21aabe39" providerId="LiveId" clId="{7CED346E-5C86-4397-90ED-64A453F194B4}" dt="2017-11-02T23:22:40.002" v="525" actId="2696"/>
        <pc:sldMkLst>
          <pc:docMk/>
          <pc:sldMk cId="1805009695" sldId="281"/>
        </pc:sldMkLst>
      </pc:sldChg>
      <pc:sldChg chg="modSp add">
        <pc:chgData name="Sharon Spring" userId="33db84ef21aabe39" providerId="LiveId" clId="{7CED346E-5C86-4397-90ED-64A453F194B4}" dt="2017-11-05T15:30:48.972" v="1268" actId="255"/>
        <pc:sldMkLst>
          <pc:docMk/>
          <pc:sldMk cId="3895483310" sldId="282"/>
        </pc:sldMkLst>
        <pc:spChg chg="mod">
          <ac:chgData name="Sharon Spring" userId="33db84ef21aabe39" providerId="LiveId" clId="{7CED346E-5C86-4397-90ED-64A453F194B4}" dt="2017-11-05T15:30:48.972" v="1268" actId="255"/>
          <ac:spMkLst>
            <pc:docMk/>
            <pc:sldMk cId="3895483310" sldId="282"/>
            <ac:spMk id="174" creationId="{00000000-0000-0000-0000-000000000000}"/>
          </ac:spMkLst>
        </pc:spChg>
      </pc:sldChg>
      <pc:sldMasterChg chg="delSldLayout">
        <pc:chgData name="Sharon Spring" userId="33db84ef21aabe39" providerId="LiveId" clId="{7CED346E-5C86-4397-90ED-64A453F194B4}" dt="2017-11-02T23:22:40.003" v="526" actId="2696"/>
        <pc:sldMasterMkLst>
          <pc:docMk/>
          <pc:sldMasterMk cId="0" sldId="2147483671"/>
        </pc:sldMasterMkLst>
        <pc:sldLayoutChg chg="del">
          <pc:chgData name="Sharon Spring" userId="33db84ef21aabe39" providerId="LiveId" clId="{7CED346E-5C86-4397-90ED-64A453F194B4}" dt="2017-11-02T23:22:40.003" v="526" actId="2696"/>
          <pc:sldLayoutMkLst>
            <pc:docMk/>
            <pc:sldMasterMk cId="0" sldId="2147483671"/>
            <pc:sldLayoutMk cId="0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070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hape 6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114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hape 76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  <a:defRPr sz="48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hape 80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Shape 89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  <a:defRPr sz="24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  <a:defRPr sz="48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4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" name="Shape 98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  <a:defRPr sz="38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indent="0" algn="ctr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114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  <a:defRPr sz="18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0" marR="0" lvl="1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130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indent="0" algn="ctr" rtl="0">
              <a:spcBef>
                <a:spcPts val="0"/>
              </a:spcBef>
              <a:buClr>
                <a:schemeClr val="accent5"/>
              </a:buClr>
              <a:buSzPct val="100000"/>
              <a:buFont typeface="Roboto Slab"/>
              <a:buNone/>
              <a:defRPr sz="1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indent="0" algn="ctr" rtl="0">
              <a:spcBef>
                <a:spcPts val="0"/>
              </a:spcBef>
              <a:buClr>
                <a:schemeClr val="accent5"/>
              </a:buClr>
              <a:buSzPct val="100000"/>
              <a:buFont typeface="Roboto Slab"/>
              <a:buNone/>
              <a:defRPr sz="1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indent="0" algn="ctr" rtl="0">
              <a:spcBef>
                <a:spcPts val="0"/>
              </a:spcBef>
              <a:buClr>
                <a:schemeClr val="accent5"/>
              </a:buClr>
              <a:buSzPct val="100000"/>
              <a:buFont typeface="Roboto Slab"/>
              <a:buNone/>
              <a:defRPr sz="1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indent="0" algn="ctr" rtl="0">
              <a:spcBef>
                <a:spcPts val="0"/>
              </a:spcBef>
              <a:buClr>
                <a:schemeClr val="accent5"/>
              </a:buClr>
              <a:buSzPct val="100000"/>
              <a:buFont typeface="Roboto Slab"/>
              <a:buNone/>
              <a:defRPr sz="1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indent="0" algn="ctr" rtl="0">
              <a:spcBef>
                <a:spcPts val="0"/>
              </a:spcBef>
              <a:buClr>
                <a:schemeClr val="accent5"/>
              </a:buClr>
              <a:buSzPct val="100000"/>
              <a:buFont typeface="Roboto Slab"/>
              <a:buNone/>
              <a:defRPr sz="1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indent="0" algn="ctr" rtl="0">
              <a:spcBef>
                <a:spcPts val="0"/>
              </a:spcBef>
              <a:buClr>
                <a:schemeClr val="accent5"/>
              </a:buClr>
              <a:buSzPct val="100000"/>
              <a:buFont typeface="Roboto Slab"/>
              <a:buNone/>
              <a:defRPr sz="1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indent="0" algn="ctr" rtl="0">
              <a:spcBef>
                <a:spcPts val="0"/>
              </a:spcBef>
              <a:buClr>
                <a:schemeClr val="accent5"/>
              </a:buClr>
              <a:buSzPct val="100000"/>
              <a:buFont typeface="Roboto Slab"/>
              <a:buNone/>
              <a:defRPr sz="1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indent="0" algn="ctr" rtl="0">
              <a:spcBef>
                <a:spcPts val="0"/>
              </a:spcBef>
              <a:buClr>
                <a:schemeClr val="accent5"/>
              </a:buClr>
              <a:buSzPct val="100000"/>
              <a:buFont typeface="Roboto Slab"/>
              <a:buNone/>
              <a:defRPr sz="1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1143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114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63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masters.co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OMSC AGM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  <a:solidFill>
            <a:srgbClr val="1155CC"/>
          </a:solidFill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Sunday, November 5th,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President’s Report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Special Initiatives Funding for 2017-18: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AutoNum type="arabicPeriod"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Coaches at Swim meets - send a coach to meets </a:t>
            </a:r>
            <a:r>
              <a:rPr lang="en-CA" sz="1800" b="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to 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guide success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AutoNum type="arabicPeriod"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Coach Training - starting to invest again.  Split all training costs with KAJ.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AutoNum type="arabicPeriod"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KAJ Scholarship Fund - donation, thanks for their volunteers at Provincials and Emil’s 2017-18 Training Plan, invest in our young swimmers.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AutoNum type="arabicPeriod"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Equipment - will not spend if we don’t need it.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AutoNum type="arabicPeriod"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Name change - will not spend if we decide not to change our name.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President’s Report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-CA" b="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Why would OMSC look at a name change?</a:t>
            </a:r>
          </a:p>
          <a:p>
            <a:pPr marL="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endParaRPr lang="en-CA" sz="1800" b="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6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AutoNum type="arabicPeriod"/>
            </a:pPr>
            <a:r>
              <a:rPr lang="en-CA" dirty="0"/>
              <a:t>Better communicate where we are from</a:t>
            </a:r>
          </a:p>
          <a:p>
            <a:pPr marL="2286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AutoNum type="arabicPeriod"/>
            </a:pPr>
            <a:r>
              <a:rPr lang="en-CA" b="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Kelowna has more “brand awareness” than Okanagan</a:t>
            </a:r>
          </a:p>
          <a:p>
            <a:pPr marL="2286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AutoNum type="arabicPeriod"/>
            </a:pPr>
            <a:r>
              <a:rPr lang="en-CA" dirty="0"/>
              <a:t>“Okanagan” overlaps with other teams in the valley</a:t>
            </a:r>
          </a:p>
          <a:p>
            <a:pPr marL="2286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AutoNum type="arabicPeriod"/>
            </a:pPr>
            <a:r>
              <a:rPr lang="en-CA" b="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We do not currently offer any pan-Okanagan swimming opportunities</a:t>
            </a:r>
          </a:p>
          <a:p>
            <a:pPr marL="2286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AutoNum type="arabicPeriod"/>
            </a:pPr>
            <a:r>
              <a:rPr lang="en-CA" dirty="0"/>
              <a:t>Support Kelowna city and sport community by using the name</a:t>
            </a:r>
          </a:p>
          <a:p>
            <a:pPr marL="2286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AutoNum type="arabicPeriod"/>
            </a:pPr>
            <a:r>
              <a:rPr lang="en-CA" b="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 name change would need a general membership approval</a:t>
            </a:r>
          </a:p>
          <a:p>
            <a:pPr marL="2286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AutoNum type="arabicPeriod"/>
            </a:pPr>
            <a:endParaRPr lang="en" sz="1800" b="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895483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President’s Report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425200" cy="346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Review of YMCA funding model: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-"/>
            </a:pPr>
            <a:r>
              <a:rPr lang="en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120 members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-"/>
            </a:pPr>
            <a:r>
              <a:rPr lang="en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$77 each per month average - adult/senior/young adult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-"/>
            </a:pPr>
            <a:r>
              <a:rPr lang="en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$111,000 of annual revenue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-"/>
            </a:pPr>
            <a:r>
              <a:rPr lang="en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Coaching and lanes fees - $73, 000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-"/>
            </a:pPr>
            <a:r>
              <a:rPr lang="en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Other Program Costs such as Clinics, Coach Premiums - $7,700</a:t>
            </a:r>
          </a:p>
          <a:p>
            <a:pPr marL="0" marR="0" lvl="0" indent="-1143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Balance goes to fund our Y membership - $29,000 / 120 = $20 per member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Treasurer’s Report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91" name="Shape 191" descr="income statement highlight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737" y="113363"/>
            <a:ext cx="8656526" cy="491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97" name="Shape 197" descr="second slid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413" y="228475"/>
            <a:ext cx="8391174" cy="4686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 flipH="1" flipV="1">
            <a:off x="-1014791" y="2828259"/>
            <a:ext cx="45719" cy="36482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03" name="Shape 203" descr="third slid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7025" y="153050"/>
            <a:ext cx="5869925" cy="483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09" name="Shape 209" descr="fourth slid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0000" y="205038"/>
            <a:ext cx="5884000" cy="4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Meet Manager’s Report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</a:pPr>
            <a:r>
              <a:rPr lang="en" dirty="0"/>
              <a:t>Fright Fest</a:t>
            </a:r>
          </a:p>
          <a:p>
            <a:pPr marL="457200" lvl="0" indent="-342900" rtl="0">
              <a:spcBef>
                <a:spcPts val="0"/>
              </a:spcBef>
            </a:pPr>
            <a:r>
              <a:rPr lang="en-CA" dirty="0"/>
              <a:t>Officials </a:t>
            </a:r>
            <a:r>
              <a:rPr lang="en" dirty="0"/>
              <a:t>Training</a:t>
            </a:r>
          </a:p>
          <a:p>
            <a:pPr marL="457200" lvl="0" indent="-342900" rtl="0">
              <a:spcBef>
                <a:spcPts val="0"/>
              </a:spcBef>
            </a:pPr>
            <a:r>
              <a:rPr lang="en" dirty="0"/>
              <a:t>Provincials 2017 – </a:t>
            </a:r>
            <a:r>
              <a:rPr lang="en-CA" dirty="0"/>
              <a:t>Norma Lachance, Carmelle Guidi-Swan, Greg Harris, Cailla Patterson, Curtis Schreiber, Sandra Hobbs, Judy Flamank, Jennifer Leach-Trask</a:t>
            </a:r>
            <a:endParaRPr lang="en" dirty="0"/>
          </a:p>
          <a:p>
            <a:pPr marL="457200" lvl="0" indent="-342900">
              <a:spcBef>
                <a:spcPts val="0"/>
              </a:spcBef>
            </a:pPr>
            <a:r>
              <a:rPr lang="en" dirty="0"/>
              <a:t>Quantum Timing System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Communications Director Report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 b="1" dirty="0">
                <a:solidFill>
                  <a:srgbClr val="FFFFFF"/>
                </a:solidFill>
              </a:rPr>
              <a:t>Newsletter interaction with members:</a:t>
            </a:r>
          </a:p>
          <a:p>
            <a:pPr marL="457200" lvl="0" indent="-317500">
              <a:spcBef>
                <a:spcPts val="0"/>
              </a:spcBef>
              <a:buClr>
                <a:srgbClr val="FFFFFF"/>
              </a:buClr>
              <a:buSzPct val="100000"/>
              <a:buFont typeface="Roboto"/>
            </a:pPr>
            <a:r>
              <a:rPr lang="en" dirty="0">
                <a:solidFill>
                  <a:srgbClr val="FFFFFF"/>
                </a:solidFill>
              </a:rPr>
              <a:t>Sent 71 email messages last season</a:t>
            </a:r>
          </a:p>
          <a:p>
            <a:pPr marL="457200" lvl="0" indent="-317500">
              <a:spcBef>
                <a:spcPts val="0"/>
              </a:spcBef>
              <a:buClr>
                <a:srgbClr val="FFFFFF"/>
              </a:buClr>
              <a:buSzPct val="100000"/>
              <a:buFont typeface="Roboto"/>
            </a:pPr>
            <a:r>
              <a:rPr lang="en" dirty="0">
                <a:solidFill>
                  <a:srgbClr val="FFFFFF"/>
                </a:solidFill>
              </a:rPr>
              <a:t>Primary communication channel for pool closures, social activities, events, etc.</a:t>
            </a:r>
          </a:p>
          <a:p>
            <a:pPr marL="457200" lvl="0" indent="-317500">
              <a:spcBef>
                <a:spcPts val="0"/>
              </a:spcBef>
              <a:buClr>
                <a:srgbClr val="FFFFFF"/>
              </a:buClr>
              <a:buSzPct val="100000"/>
              <a:buFont typeface="Roboto"/>
            </a:pPr>
            <a:r>
              <a:rPr lang="en" dirty="0">
                <a:solidFill>
                  <a:srgbClr val="FFFFFF"/>
                </a:solidFill>
              </a:rPr>
              <a:t>Members have access to past newsletters</a:t>
            </a:r>
          </a:p>
          <a:p>
            <a:pPr marL="457200" lvl="0" indent="-317500">
              <a:spcBef>
                <a:spcPts val="0"/>
              </a:spcBef>
              <a:buClr>
                <a:srgbClr val="FFFFFF"/>
              </a:buClr>
              <a:buSzPct val="100000"/>
              <a:buFont typeface="Roboto"/>
            </a:pPr>
            <a:r>
              <a:rPr lang="en" dirty="0">
                <a:solidFill>
                  <a:srgbClr val="FFFFFF"/>
                </a:solidFill>
              </a:rPr>
              <a:t>We have 230 active subscribers up from 192 in 2016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 b="1" dirty="0">
                <a:solidFill>
                  <a:srgbClr val="FFFFFF"/>
                </a:solidFill>
              </a:rPr>
              <a:t>Facebook interaction with members:</a:t>
            </a:r>
          </a:p>
          <a:p>
            <a:pPr fontAlgn="base"/>
            <a:r>
              <a:rPr lang="en-CA" dirty="0"/>
              <a:t>Thank you to our Facebook contributors</a:t>
            </a:r>
          </a:p>
          <a:p>
            <a:pPr fontAlgn="base"/>
            <a:r>
              <a:rPr lang="en-CA" dirty="0"/>
              <a:t>OMSC Chat Room (closed group) has 77 members, up from 41 last season</a:t>
            </a:r>
          </a:p>
          <a:p>
            <a:pPr fontAlgn="base"/>
            <a:r>
              <a:rPr lang="en-CA" dirty="0"/>
              <a:t>Our </a:t>
            </a:r>
            <a:r>
              <a:rPr lang="en-CA" dirty="0" err="1"/>
              <a:t>Okmasters</a:t>
            </a:r>
            <a:r>
              <a:rPr lang="en-CA" dirty="0"/>
              <a:t> Facebook main page has 313 page likes (followers)</a:t>
            </a:r>
          </a:p>
          <a:p>
            <a:pPr fontAlgn="base"/>
            <a:r>
              <a:rPr lang="en-CA" dirty="0"/>
              <a:t>Facebook ad campaign for our Open House reached 1051 targeted people at the cost of $15 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Welcome &amp; Introductions</a:t>
            </a:r>
          </a:p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Adoption of Agenda</a:t>
            </a:r>
          </a:p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Approval of 2016 AGM minutes</a:t>
            </a:r>
          </a:p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Reports</a:t>
            </a:r>
          </a:p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Election of Directors</a:t>
            </a:r>
          </a:p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Short Break</a:t>
            </a:r>
          </a:p>
          <a:p>
            <a:pPr marL="457200" lvl="0" indent="-342900">
              <a:spcBef>
                <a:spcPts val="0"/>
              </a:spcBef>
              <a:buAutoNum type="arabicPeriod"/>
            </a:pPr>
            <a:r>
              <a:rPr lang="en"/>
              <a:t>Awards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Communication Director’s Report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</a:rPr>
              <a:t>Website: </a:t>
            </a:r>
            <a:r>
              <a:rPr lang="en" b="1" u="sng" dirty="0">
                <a:solidFill>
                  <a:srgbClr val="FFFFFF"/>
                </a:solidFill>
                <a:hlinkClick r:id="rId3"/>
              </a:rPr>
              <a:t>www.okmasters.com</a:t>
            </a:r>
            <a:r>
              <a:rPr lang="en" b="1" dirty="0">
                <a:solidFill>
                  <a:srgbClr val="FFFFFF"/>
                </a:solidFill>
              </a:rPr>
              <a:t> is a so</a:t>
            </a:r>
            <a:r>
              <a:rPr lang="en" dirty="0">
                <a:solidFill>
                  <a:srgbClr val="FFFFFF"/>
                </a:solidFill>
              </a:rPr>
              <a:t>urce for more detailed club information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dirty="0">
                <a:solidFill>
                  <a:srgbClr val="FFFFFF"/>
                </a:solidFill>
              </a:rPr>
              <a:t>Website updated with the great help of Gareth Eckley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800" dirty="0">
                <a:solidFill>
                  <a:srgbClr val="FFFFFF"/>
                </a:solidFill>
              </a:rPr>
              <a:t>Practice &amp; </a:t>
            </a:r>
            <a:r>
              <a:rPr lang="en-CA" sz="1800" dirty="0">
                <a:solidFill>
                  <a:srgbClr val="FFFFFF"/>
                </a:solidFill>
              </a:rPr>
              <a:t>clinic </a:t>
            </a:r>
            <a:r>
              <a:rPr lang="en" sz="1800" dirty="0">
                <a:solidFill>
                  <a:srgbClr val="FFFFFF"/>
                </a:solidFill>
              </a:rPr>
              <a:t>schedule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800" dirty="0">
                <a:solidFill>
                  <a:srgbClr val="FFFFFF"/>
                </a:solidFill>
              </a:rPr>
              <a:t>Events </a:t>
            </a:r>
            <a:r>
              <a:rPr lang="en" dirty="0">
                <a:solidFill>
                  <a:srgbClr val="FFFFFF"/>
                </a:solidFill>
              </a:rPr>
              <a:t>c</a:t>
            </a:r>
            <a:r>
              <a:rPr lang="en" sz="1800" dirty="0">
                <a:solidFill>
                  <a:srgbClr val="FFFFFF"/>
                </a:solidFill>
              </a:rPr>
              <a:t>alendar – </a:t>
            </a:r>
            <a:r>
              <a:rPr lang="en-CA" sz="1800" dirty="0">
                <a:solidFill>
                  <a:srgbClr val="FFFFFF"/>
                </a:solidFill>
              </a:rPr>
              <a:t>workouts, clinics, special events</a:t>
            </a:r>
            <a:endParaRPr lang="en" sz="1800" dirty="0">
              <a:solidFill>
                <a:srgbClr val="FFFFFF"/>
              </a:solidFill>
            </a:endParaRP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800" dirty="0">
                <a:solidFill>
                  <a:srgbClr val="FFFFFF"/>
                </a:solidFill>
              </a:rPr>
              <a:t>Registration information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800" dirty="0">
                <a:solidFill>
                  <a:srgbClr val="FFFFFF"/>
                </a:solidFill>
              </a:rPr>
              <a:t>Contact information 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</a:pPr>
            <a:r>
              <a:rPr lang="en" dirty="0">
                <a:solidFill>
                  <a:srgbClr val="FFFFFF"/>
                </a:solidFill>
              </a:rPr>
              <a:t>New technique videos added during the season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800" dirty="0">
                <a:solidFill>
                  <a:srgbClr val="FFFFFF"/>
                </a:solidFill>
              </a:rPr>
              <a:t>We do not handle secure financial transactions on our website and rely on Clubassistant.com for Fright Fest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Communication Director’s Report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2017/2018 Plan: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Continue to use MailChimp for weekly club communications and announcements </a:t>
            </a:r>
          </a:p>
          <a:p>
            <a:pPr marL="457200" lvl="0" indent="-342900">
              <a:spcBef>
                <a:spcPts val="0"/>
              </a:spcBef>
              <a:buClr>
                <a:srgbClr val="FFFFFF"/>
              </a:buClr>
              <a:buFont typeface="Roboto"/>
            </a:pPr>
            <a:r>
              <a:rPr lang="en">
                <a:solidFill>
                  <a:srgbClr val="FFFFFF"/>
                </a:solidFill>
              </a:rPr>
              <a:t>Ensure all social events/stroke technique clinics and relevant information reaches our membership</a:t>
            </a:r>
          </a:p>
          <a:p>
            <a:pPr marL="457200" lvl="0" indent="-342900">
              <a:spcBef>
                <a:spcPts val="0"/>
              </a:spcBef>
              <a:buClr>
                <a:srgbClr val="FFFFFF"/>
              </a:buClr>
              <a:buFont typeface="Roboto"/>
            </a:pPr>
            <a:r>
              <a:rPr lang="en">
                <a:solidFill>
                  <a:srgbClr val="FFFFFF"/>
                </a:solidFill>
              </a:rPr>
              <a:t>Continue to respond to inquiries big and small which are received through communications@okmasters.com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Coaches’ Report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</a:pPr>
            <a:r>
              <a:rPr lang="en" dirty="0"/>
              <a:t>Coach Liaison Report</a:t>
            </a:r>
          </a:p>
          <a:p>
            <a:pPr marL="457200" lvl="1" indent="-342900"/>
            <a:r>
              <a:rPr lang="en" dirty="0"/>
              <a:t>Successful Fright Fest, provincial</a:t>
            </a:r>
            <a:r>
              <a:rPr lang="en-CA" dirty="0"/>
              <a:t>s and two members attended Worlds</a:t>
            </a:r>
            <a:endParaRPr lang="en" dirty="0"/>
          </a:p>
          <a:p>
            <a:pPr marL="457200" lvl="1" indent="-342900"/>
            <a:r>
              <a:rPr lang="en" dirty="0"/>
              <a:t>Large number of swimmers in ATLS &amp; Rattlesnake</a:t>
            </a:r>
          </a:p>
          <a:p>
            <a:pPr marL="457200" lvl="1" indent="-342900"/>
            <a:r>
              <a:rPr lang="en-CA" dirty="0"/>
              <a:t>Club is continuing to grow – retaining warmth and connectedness</a:t>
            </a:r>
          </a:p>
          <a:p>
            <a:pPr marL="457200" lvl="1" indent="-342900"/>
            <a:r>
              <a:rPr lang="en-CA" dirty="0"/>
              <a:t>Coaching “team approach” this year (similar to last year)</a:t>
            </a:r>
          </a:p>
          <a:p>
            <a:pPr marL="457200" lvl="1" indent="-342900"/>
            <a:r>
              <a:rPr lang="en-CA" dirty="0"/>
              <a:t>Change of coaching staff</a:t>
            </a:r>
          </a:p>
          <a:p>
            <a:pPr marL="457200" lvl="1" indent="-342900"/>
            <a:r>
              <a:rPr lang="en-CA" dirty="0"/>
              <a:t>Clinic plan for 2017-18 – increasing the mock meets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Election of Directors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CA" dirty="0"/>
              <a:t>Vice President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Communications Director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Secretary</a:t>
            </a:r>
          </a:p>
          <a:p>
            <a:pPr>
              <a:buNone/>
            </a:pPr>
            <a:r>
              <a:rPr lang="en" dirty="0"/>
              <a:t>Me</a:t>
            </a:r>
            <a:r>
              <a:rPr lang="en-CA" dirty="0"/>
              <a:t>et Manager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Director At Large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Break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Awards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</a:pPr>
            <a:r>
              <a:rPr lang="en"/>
              <a:t>Most Improved Female / Most Improved Male </a:t>
            </a:r>
          </a:p>
          <a:p>
            <a:pPr marL="457200" lvl="0" indent="-342900">
              <a:spcBef>
                <a:spcPts val="0"/>
              </a:spcBef>
            </a:pPr>
            <a:r>
              <a:rPr lang="en"/>
              <a:t>Volunteer of the Year </a:t>
            </a:r>
          </a:p>
          <a:p>
            <a:pPr marL="457200" lvl="0" indent="-342900">
              <a:spcBef>
                <a:spcPts val="0"/>
              </a:spcBef>
            </a:pPr>
            <a:r>
              <a:rPr lang="en"/>
              <a:t>Community Volunteer of the Year </a:t>
            </a:r>
          </a:p>
          <a:p>
            <a:pPr marL="457200" lvl="0" indent="-342900">
              <a:spcBef>
                <a:spcPts val="0"/>
              </a:spcBef>
            </a:pPr>
            <a:r>
              <a:rPr lang="en"/>
              <a:t>Most Inspirational Swimmer </a:t>
            </a:r>
          </a:p>
          <a:p>
            <a:pPr marL="457200" lvl="0" indent="-342900">
              <a:spcBef>
                <a:spcPts val="0"/>
              </a:spcBef>
            </a:pPr>
            <a:r>
              <a:rPr lang="en"/>
              <a:t>Swimmer of the Year </a:t>
            </a:r>
          </a:p>
          <a:p>
            <a:pPr marL="457200" lvl="0" indent="-342900" rtl="0">
              <a:spcBef>
                <a:spcPts val="0"/>
              </a:spcBef>
            </a:pPr>
            <a:r>
              <a:rPr lang="en"/>
              <a:t>Elena Dimitrov Award</a:t>
            </a:r>
          </a:p>
          <a:p>
            <a:pPr marL="457200" lvl="0" indent="-342900">
              <a:spcBef>
                <a:spcPts val="0"/>
              </a:spcBef>
            </a:pPr>
            <a:r>
              <a:rPr lang="en"/>
              <a:t>Novelty Awards and Club Thank Yous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 You.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Welcome &amp; Introductions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2016/2017 Directors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Acting President: Sharon Spring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Vice President: Carmelle Guidi-Swan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Secretary: Laura Fleming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Treasurer: Brenda Balderson	</a:t>
            </a:r>
          </a:p>
          <a:p>
            <a:pPr marL="457200" lvl="0" indent="-342900">
              <a:spcBef>
                <a:spcPts val="0"/>
              </a:spcBef>
              <a:buSzPct val="100000"/>
            </a:pPr>
            <a:r>
              <a:rPr lang="en" sz="1800"/>
              <a:t>Registrar: Cailla Patterson	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Meet Manager: Norma Lachance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Communications Director: Gord Sparrey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At-Large: Greg Harris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At-Large: Carol Taylor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Welcome &amp; Introductions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033086" cy="353583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dirty="0"/>
              <a:t>2016-17 Coaches: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dirty="0"/>
              <a:t>Rohan Jacobs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dirty="0"/>
              <a:t>Thomas Robinson</a:t>
            </a:r>
          </a:p>
          <a:p>
            <a:pPr>
              <a:buNone/>
            </a:pPr>
            <a:r>
              <a:rPr lang="en" sz="1800" dirty="0"/>
              <a:t>Christina Russo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dirty="0"/>
              <a:t>Jon Smirl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dirty="0"/>
              <a:t>Pascal Sutherland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dirty="0"/>
              <a:t>Sally Wallick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" sz="1800" dirty="0"/>
              <a:t>2017-18 Coaches:</a:t>
            </a:r>
          </a:p>
          <a:p>
            <a:pPr lvl="0">
              <a:spcBef>
                <a:spcPts val="0"/>
              </a:spcBef>
              <a:buNone/>
            </a:pPr>
            <a:r>
              <a:rPr lang="en-CA" sz="1800" dirty="0"/>
              <a:t>We additionally welcome:</a:t>
            </a:r>
          </a:p>
          <a:p>
            <a:pPr lvl="0">
              <a:buNone/>
            </a:pPr>
            <a:r>
              <a:rPr lang="en-CA" sz="1800" dirty="0"/>
              <a:t>Stefan Pripoae</a:t>
            </a:r>
          </a:p>
          <a:p>
            <a:pPr lvl="0">
              <a:buNone/>
            </a:pPr>
            <a:r>
              <a:rPr lang="en-CA" sz="1800" dirty="0"/>
              <a:t>Samantta Villanueva</a:t>
            </a:r>
          </a:p>
          <a:p>
            <a:pPr lvl="0">
              <a:buNone/>
            </a:pPr>
            <a:r>
              <a:rPr lang="en-CA" sz="1800" dirty="0"/>
              <a:t>David Dimitrov</a:t>
            </a:r>
            <a:endParaRPr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Reports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President</a:t>
            </a:r>
          </a:p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Treasurer</a:t>
            </a:r>
          </a:p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Meet Manager</a:t>
            </a:r>
          </a:p>
          <a:p>
            <a:pPr marL="457200" lvl="0" indent="-342900" rtl="0">
              <a:spcBef>
                <a:spcPts val="0"/>
              </a:spcBef>
              <a:buAutoNum type="arabicPeriod"/>
            </a:pPr>
            <a:r>
              <a:rPr lang="en"/>
              <a:t>Communications Director</a:t>
            </a:r>
          </a:p>
          <a:p>
            <a:pPr marL="457200" lvl="0" indent="-342900">
              <a:spcBef>
                <a:spcPts val="0"/>
              </a:spcBef>
              <a:buAutoNum type="arabicPeriod"/>
            </a:pPr>
            <a:r>
              <a:rPr lang="en"/>
              <a:t>Coaching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President’s Report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" sz="1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 year of consolidating our financial position and taking on the MSABC Provincials - our 2016-17 priorities were to:</a:t>
            </a:r>
          </a:p>
          <a:p>
            <a:pPr marL="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"/>
              <a:buChar char="●"/>
            </a:pPr>
            <a:r>
              <a:rPr lang="en" sz="1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Increase our membership to 120 average while enhancing the swim experience: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"/>
              <a:buChar char="○"/>
            </a:pPr>
            <a:r>
              <a:rPr lang="en" sz="14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Actual membership increase  -  125 average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"/>
              <a:buChar char="○"/>
            </a:pPr>
            <a:r>
              <a:rPr lang="en" sz="14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Added 6:45am session for Tues/Thurs and watched lane utilization closely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"/>
              <a:buChar char="○"/>
            </a:pPr>
            <a:r>
              <a:rPr lang="en" sz="14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Coaching Team worked well without a Head Coach - spread the jobs around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"/>
              <a:buChar char="○"/>
            </a:pPr>
            <a:r>
              <a:rPr lang="en" sz="14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Communications to members was effective with increased engagement</a:t>
            </a:r>
          </a:p>
          <a:p>
            <a:pPr marL="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endParaRPr sz="18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President’s Report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●"/>
            </a:pPr>
            <a:r>
              <a:rPr lang="en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Run a successful provincials: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○"/>
            </a:pPr>
            <a:r>
              <a:rPr lang="en"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Attendance was 190 swimmers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○"/>
            </a:pPr>
            <a:r>
              <a:rPr lang="en"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Excellent, smooth meet</a:t>
            </a:r>
            <a:r>
              <a:rPr lang="en"/>
              <a:t>; fu</a:t>
            </a:r>
            <a:r>
              <a:rPr lang="en"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 evening event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○"/>
            </a:pPr>
            <a:r>
              <a:rPr lang="en"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Great line-up of sponsors - dollars and in-kind prizes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●"/>
            </a:pPr>
            <a:r>
              <a:rPr lang="en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Update Bylaws and Policy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○"/>
            </a:pPr>
            <a:r>
              <a:rPr lang="en"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Compliance with BC Society Act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○"/>
            </a:pPr>
            <a:r>
              <a:rPr lang="en"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OMSC/YMCA Contract updated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○"/>
            </a:pPr>
            <a:r>
              <a:rPr lang="en"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Financial Reserves statement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●"/>
            </a:pPr>
            <a:r>
              <a:rPr lang="en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Look at Open Water events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Char char="○"/>
            </a:pPr>
            <a:r>
              <a:rPr lang="en"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Too much on top of tackling Provincials - next year</a:t>
            </a:r>
          </a:p>
          <a:p>
            <a:pPr marL="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endParaRPr sz="18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President’s Report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" sz="1800" b="0" i="0" u="none" strike="noStrike" cap="non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Priorities for 2017/18:</a:t>
            </a:r>
          </a:p>
          <a:p>
            <a:pPr marL="0" marR="0" lvl="0" indent="-1143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" sz="1800" b="0" i="0" u="none" strike="noStrike" cap="non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1. Proactively manage our membership to maintain sufficient numbers to be able to offer a wide variety of swim sessions and coaching while continually looking for ways to better the swim experience.</a:t>
            </a:r>
          </a:p>
          <a:p>
            <a:pPr marL="0" marR="0" lvl="0" indent="-1143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" sz="1800" b="0" i="0" u="none" strike="noStrike" cap="non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2.  Engage our membership in a discussion about a possible name change.</a:t>
            </a:r>
          </a:p>
          <a:p>
            <a:pPr marL="0" marR="0" lvl="0" indent="-1143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" sz="1800" b="0" i="0" u="none" strike="noStrike" cap="non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3. Continue to update our Bylaws and Policies.</a:t>
            </a:r>
          </a:p>
          <a:p>
            <a:pPr marL="0" marR="0" lvl="0" indent="-1143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" sz="1800" b="0" i="0" u="none" strike="noStrike" cap="non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4. Look at Open Water events to assess whether OMS</a:t>
            </a:r>
            <a:r>
              <a:rPr lang="en-CA" sz="1800" b="0" i="0" u="none" strike="noStrike" cap="non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</a:t>
            </a:r>
            <a:r>
              <a:rPr lang="en" sz="1800" b="0" i="0" u="none" strike="noStrike" cap="non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should be involved.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 Slab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President’s Report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14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" sz="1800" b="0" i="0" u="none" strike="noStrike" cap="non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Special Initiatives Funding: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"/>
              <a:buChar char="-"/>
            </a:pPr>
            <a:r>
              <a:rPr lang="en" sz="1800" b="0" i="0" u="none" strike="noStrike" cap="non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Budget broken into three sections last year - Program Costs (Y funded), Operating Costs ($30 funds this), and Special Initiatives (Financial Reserves)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"/>
              <a:buChar char="-"/>
            </a:pPr>
            <a:r>
              <a:rPr lang="en" sz="1800" b="0" i="0" u="none" strike="noStrike" cap="non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Special Initiatives are considered investments in the club.  The funds have come primarily from surpluses (profits) at our successful swim meets including 2017 Provincials.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"/>
              <a:buChar char="-"/>
            </a:pPr>
            <a:r>
              <a:rPr lang="en" sz="1800" b="0" i="0" u="none" strike="noStrike" cap="non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We have made very </a:t>
            </a:r>
            <a:r>
              <a:rPr lang="en" dirty="0">
                <a:solidFill>
                  <a:srgbClr val="FFFFFF"/>
                </a:solidFill>
              </a:rPr>
              <a:t>few</a:t>
            </a:r>
            <a:r>
              <a:rPr lang="en" sz="1800" b="0" i="0" u="none" strike="noStrike" cap="non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investments in the past 2 years as we stabilized our Program and Operating budgets.</a:t>
            </a:r>
          </a:p>
          <a:p>
            <a:pPr marL="457200" marR="0" lvl="0" indent="-1143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-1143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endParaRPr sz="1800" b="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-1143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endParaRPr sz="1800" b="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-1143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-1143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endParaRPr sz="1800" b="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986</Words>
  <Application>Microsoft Office PowerPoint</Application>
  <PresentationFormat>On-screen Show (16:9)</PresentationFormat>
  <Paragraphs>157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Roboto Slab</vt:lpstr>
      <vt:lpstr>Arial</vt:lpstr>
      <vt:lpstr>Roboto</vt:lpstr>
      <vt:lpstr>Marina</vt:lpstr>
      <vt:lpstr>Marina</vt:lpstr>
      <vt:lpstr>OMSC AGM</vt:lpstr>
      <vt:lpstr>Agenda</vt:lpstr>
      <vt:lpstr>Welcome &amp; Introductions</vt:lpstr>
      <vt:lpstr>Welcome &amp; Introductions</vt:lpstr>
      <vt:lpstr>Reports</vt:lpstr>
      <vt:lpstr>President’s Report</vt:lpstr>
      <vt:lpstr>President’s Report</vt:lpstr>
      <vt:lpstr>President’s Report</vt:lpstr>
      <vt:lpstr>President’s Report</vt:lpstr>
      <vt:lpstr>President’s Report</vt:lpstr>
      <vt:lpstr>President’s Report</vt:lpstr>
      <vt:lpstr>President’s Report</vt:lpstr>
      <vt:lpstr>Treasurer’s Report</vt:lpstr>
      <vt:lpstr>PowerPoint Presentation</vt:lpstr>
      <vt:lpstr>PowerPoint Presentation</vt:lpstr>
      <vt:lpstr>PowerPoint Presentation</vt:lpstr>
      <vt:lpstr>PowerPoint Presentation</vt:lpstr>
      <vt:lpstr>Meet Manager’s Report</vt:lpstr>
      <vt:lpstr>Communications Director Report</vt:lpstr>
      <vt:lpstr>Communication Director’s Report</vt:lpstr>
      <vt:lpstr>Communication Director’s Report</vt:lpstr>
      <vt:lpstr>Coaches’ Report</vt:lpstr>
      <vt:lpstr>Election of Directors</vt:lpstr>
      <vt:lpstr>Break</vt:lpstr>
      <vt:lpstr>Awards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OMSC AGM</dc:title>
  <dc:creator>Sharon Spring</dc:creator>
  <cp:lastModifiedBy>Sharon Spring</cp:lastModifiedBy>
  <cp:revision>1</cp:revision>
  <dcterms:modified xsi:type="dcterms:W3CDTF">2017-11-05T15:36:30Z</dcterms:modified>
</cp:coreProperties>
</file>